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handoutMasterIdLst>
    <p:handoutMasterId r:id="rId24"/>
  </p:handoutMasterIdLst>
  <p:sldIdLst>
    <p:sldId id="256" r:id="rId2"/>
    <p:sldId id="261" r:id="rId3"/>
    <p:sldId id="270" r:id="rId4"/>
    <p:sldId id="260" r:id="rId5"/>
    <p:sldId id="271" r:id="rId6"/>
    <p:sldId id="266" r:id="rId7"/>
    <p:sldId id="272" r:id="rId8"/>
    <p:sldId id="262" r:id="rId9"/>
    <p:sldId id="263" r:id="rId10"/>
    <p:sldId id="264" r:id="rId11"/>
    <p:sldId id="268" r:id="rId12"/>
    <p:sldId id="269" r:id="rId13"/>
    <p:sldId id="265" r:id="rId14"/>
    <p:sldId id="267" r:id="rId15"/>
    <p:sldId id="276" r:id="rId16"/>
    <p:sldId id="258" r:id="rId17"/>
    <p:sldId id="259" r:id="rId18"/>
    <p:sldId id="275" r:id="rId19"/>
    <p:sldId id="277" r:id="rId20"/>
    <p:sldId id="273" r:id="rId21"/>
    <p:sldId id="274" r:id="rId22"/>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A72C"/>
    <a:srgbClr val="048E28"/>
    <a:srgbClr val="0DCFE3"/>
    <a:srgbClr val="09BFC3"/>
    <a:srgbClr val="008EC0"/>
    <a:srgbClr val="08B0B4"/>
    <a:srgbClr val="009E47"/>
    <a:srgbClr val="005828"/>
    <a:srgbClr val="14EFF4"/>
    <a:srgbClr val="05CD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1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68313"/>
          </a:xfrm>
          <a:prstGeom prst="rect">
            <a:avLst/>
          </a:prstGeom>
        </p:spPr>
        <p:txBody>
          <a:bodyPr vert="horz" lIns="91440" tIns="45720" rIns="91440" bIns="45720" rtlCol="0"/>
          <a:lstStyle>
            <a:lvl1pPr algn="r">
              <a:defRPr sz="1200"/>
            </a:lvl1pPr>
          </a:lstStyle>
          <a:p>
            <a:fld id="{B2BE77AB-00DF-4516-B56F-533230F1C713}" type="datetimeFigureOut">
              <a:rPr lang="en-US" smtClean="0"/>
              <a:pPr/>
              <a:t>11/17/2011</a:t>
            </a:fld>
            <a:endParaRPr lang="en-US"/>
          </a:p>
        </p:txBody>
      </p:sp>
      <p:sp>
        <p:nvSpPr>
          <p:cNvPr id="4" name="Footer Placeholder 3"/>
          <p:cNvSpPr>
            <a:spLocks noGrp="1"/>
          </p:cNvSpPr>
          <p:nvPr>
            <p:ph type="ftr" sz="quarter" idx="2"/>
          </p:nvPr>
        </p:nvSpPr>
        <p:spPr>
          <a:xfrm>
            <a:off x="0" y="8902700"/>
            <a:ext cx="3070225" cy="4683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902700"/>
            <a:ext cx="3070225" cy="468313"/>
          </a:xfrm>
          <a:prstGeom prst="rect">
            <a:avLst/>
          </a:prstGeom>
        </p:spPr>
        <p:txBody>
          <a:bodyPr vert="horz" lIns="91440" tIns="45720" rIns="91440" bIns="45720" rtlCol="0" anchor="b"/>
          <a:lstStyle>
            <a:lvl1pPr algn="r">
              <a:defRPr sz="1200"/>
            </a:lvl1pPr>
          </a:lstStyle>
          <a:p>
            <a:fld id="{F0E949DD-51A4-4FBE-B101-BD97946DF34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6BE22C97-0F4D-4FA0-BC9C-3141381AD0C9}" type="datetimeFigureOut">
              <a:rPr lang="en-US" smtClean="0"/>
              <a:pPr/>
              <a:t>11/17/2011</a:t>
            </a:fld>
            <a:endParaRPr lang="en-US"/>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6A972FF3-9797-4FD9-9A47-68F3C1A437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705AD-2935-40DF-93AA-3DBC4779C612}"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42F4A9-F6C8-4B66-BAB6-001EB147C6D5}"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C9037-1872-4E37-B43D-0D8ED66244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2F4A9-F6C8-4B66-BAB6-001EB147C6D5}"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C9037-1872-4E37-B43D-0D8ED66244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2F4A9-F6C8-4B66-BAB6-001EB147C6D5}"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C9037-1872-4E37-B43D-0D8ED66244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2F4A9-F6C8-4B66-BAB6-001EB147C6D5}"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C9037-1872-4E37-B43D-0D8ED66244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42F4A9-F6C8-4B66-BAB6-001EB147C6D5}"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C9037-1872-4E37-B43D-0D8ED66244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42F4A9-F6C8-4B66-BAB6-001EB147C6D5}"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C9037-1872-4E37-B43D-0D8ED66244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42F4A9-F6C8-4B66-BAB6-001EB147C6D5}" type="datetimeFigureOut">
              <a:rPr lang="en-US" smtClean="0"/>
              <a:pPr/>
              <a:t>11/17/2011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C9037-1872-4E37-B43D-0D8ED66244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42F4A9-F6C8-4B66-BAB6-001EB147C6D5}" type="datetimeFigureOut">
              <a:rPr lang="en-US" smtClean="0"/>
              <a:pPr/>
              <a:t>11/17/2011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C9037-1872-4E37-B43D-0D8ED66244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2F4A9-F6C8-4B66-BAB6-001EB147C6D5}" type="datetimeFigureOut">
              <a:rPr lang="en-US" smtClean="0"/>
              <a:pPr/>
              <a:t>11/17/2011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C9037-1872-4E37-B43D-0D8ED66244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2F4A9-F6C8-4B66-BAB6-001EB147C6D5}"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C9037-1872-4E37-B43D-0D8ED66244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2F4A9-F6C8-4B66-BAB6-001EB147C6D5}"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C9037-1872-4E37-B43D-0D8ED66244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
              <a:srgbClr val="34AC04"/>
            </a:gs>
            <a:gs pos="33000">
              <a:srgbClr val="05A72C"/>
            </a:gs>
            <a:gs pos="57000">
              <a:srgbClr val="05CD99">
                <a:alpha val="80784"/>
              </a:srgbClr>
            </a:gs>
            <a:gs pos="45000">
              <a:srgbClr val="009E47">
                <a:alpha val="89000"/>
              </a:srgbClr>
            </a:gs>
            <a:gs pos="57000">
              <a:srgbClr val="09BFC3"/>
            </a:gs>
            <a:gs pos="84000">
              <a:srgbClr val="008EC0">
                <a:alpha val="85882"/>
              </a:srgbClr>
            </a:gs>
            <a:gs pos="94000">
              <a:srgbClr val="0DCFE3"/>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2F4A9-F6C8-4B66-BAB6-001EB147C6D5}" type="datetimeFigureOut">
              <a:rPr lang="en-US" smtClean="0"/>
              <a:pPr/>
              <a:t>11/17/2011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C9037-1872-4E37-B43D-0D8ED66244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Infant_mortality_rat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7851648" cy="3733800"/>
          </a:xfrm>
        </p:spPr>
        <p:txBody>
          <a:bodyPr>
            <a:normAutofit/>
          </a:bodyPr>
          <a:lstStyle/>
          <a:p>
            <a:r>
              <a:rPr lang="en-US" sz="6000" dirty="0" smtClean="0">
                <a:effectLst>
                  <a:outerShdw blurRad="38100" dist="38100" dir="2700000" algn="tl">
                    <a:srgbClr val="000000">
                      <a:alpha val="43137"/>
                    </a:srgbClr>
                  </a:outerShdw>
                </a:effectLst>
              </a:rPr>
              <a:t>The Birth Center: </a:t>
            </a:r>
            <a:br>
              <a:rPr lang="en-US" sz="6000" dirty="0" smtClean="0">
                <a:effectLst>
                  <a:outerShdw blurRad="38100" dist="38100" dir="2700000" algn="tl">
                    <a:srgbClr val="000000">
                      <a:alpha val="43137"/>
                    </a:srgbClr>
                  </a:outerShdw>
                </a:effectLst>
              </a:rPr>
            </a:br>
            <a:r>
              <a:rPr lang="en-US" sz="6000" dirty="0" smtClean="0">
                <a:effectLst>
                  <a:outerShdw blurRad="38100" dist="38100" dir="2700000" algn="tl">
                    <a:srgbClr val="000000">
                      <a:alpha val="43137"/>
                    </a:srgbClr>
                  </a:outerShdw>
                </a:effectLst>
              </a:rPr>
              <a:t>A Women’s Health Care Concept </a:t>
            </a:r>
            <a:br>
              <a:rPr lang="en-US" sz="6000" dirty="0" smtClean="0">
                <a:effectLst>
                  <a:outerShdw blurRad="38100" dist="38100" dir="2700000" algn="tl">
                    <a:srgbClr val="000000">
                      <a:alpha val="43137"/>
                    </a:srgbClr>
                  </a:outerShdw>
                </a:effectLst>
              </a:rPr>
            </a:br>
            <a:r>
              <a:rPr lang="en-US" sz="2700" dirty="0" smtClean="0">
                <a:effectLst>
                  <a:outerShdw blurRad="38100" dist="38100" dir="2700000" algn="tl">
                    <a:srgbClr val="000000">
                      <a:alpha val="43137"/>
                    </a:srgbClr>
                  </a:outerShdw>
                </a:effectLst>
              </a:rPr>
              <a:t>Presented by Susan Wegelt Heinz, DNP, CNM</a:t>
            </a:r>
            <a:endParaRPr lang="en-US" sz="2700" dirty="0">
              <a:effectLst>
                <a:outerShdw blurRad="38100" dist="38100" dir="2700000" algn="tl">
                  <a:srgbClr val="000000">
                    <a:alpha val="43137"/>
                  </a:srgbClr>
                </a:outerShdw>
              </a:effectLst>
            </a:endParaRPr>
          </a:p>
        </p:txBody>
      </p:sp>
      <p:pic>
        <p:nvPicPr>
          <p:cNvPr id="5" name="Picture 4" descr="back logo -1bc dde copy.jpg"/>
          <p:cNvPicPr>
            <a:picLocks noChangeAspect="1"/>
          </p:cNvPicPr>
          <p:nvPr/>
        </p:nvPicPr>
        <p:blipFill>
          <a:blip r:embed="rId2" cstate="print"/>
          <a:stretch>
            <a:fillRect/>
          </a:stretch>
        </p:blipFill>
        <p:spPr>
          <a:xfrm>
            <a:off x="0" y="5142712"/>
            <a:ext cx="9144000" cy="17152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782762"/>
          </a:xfrm>
        </p:spPr>
        <p:txBody>
          <a:bodyPr>
            <a:normAutofit/>
          </a:bodyPr>
          <a:lstStyle/>
          <a:p>
            <a:r>
              <a:rPr lang="en-US" sz="3600" dirty="0" smtClean="0"/>
              <a:t>Two unique parts of The Netherland Model of Maternity Care</a:t>
            </a:r>
            <a:endParaRPr lang="en-US" sz="3600" dirty="0"/>
          </a:p>
        </p:txBody>
      </p:sp>
      <p:sp>
        <p:nvSpPr>
          <p:cNvPr id="3" name="Content Placeholder 2"/>
          <p:cNvSpPr>
            <a:spLocks noGrp="1"/>
          </p:cNvSpPr>
          <p:nvPr>
            <p:ph idx="1"/>
          </p:nvPr>
        </p:nvSpPr>
        <p:spPr>
          <a:xfrm>
            <a:off x="457200" y="1752600"/>
            <a:ext cx="8229600" cy="4754563"/>
          </a:xfrm>
        </p:spPr>
        <p:txBody>
          <a:bodyPr/>
          <a:lstStyle/>
          <a:p>
            <a:r>
              <a:rPr lang="en-US" dirty="0" smtClean="0"/>
              <a:t>All women who are low risk are assessed at home by the midwife and location of birth is determined in labor</a:t>
            </a:r>
          </a:p>
          <a:p>
            <a:r>
              <a:rPr lang="en-US" dirty="0" smtClean="0"/>
              <a:t>Post partum care and follow-up;</a:t>
            </a:r>
          </a:p>
          <a:p>
            <a:pPr>
              <a:buNone/>
            </a:pPr>
            <a:r>
              <a:rPr lang="en-US" dirty="0" smtClean="0"/>
              <a:t>		The birth assistant (7 hours a day for 8 days) and midwife care for all women, regardless of where they</a:t>
            </a:r>
          </a:p>
          <a:p>
            <a:pPr>
              <a:buNone/>
            </a:pPr>
            <a:r>
              <a:rPr lang="en-US" dirty="0" smtClean="0"/>
              <a:t>	 give birth.</a:t>
            </a:r>
            <a:endParaRPr lang="en-US" dirty="0"/>
          </a:p>
        </p:txBody>
      </p:sp>
      <p:pic>
        <p:nvPicPr>
          <p:cNvPr id="4" name="Picture 3" descr="a HVBB LOGO main b 2 in copy.jpg"/>
          <p:cNvPicPr>
            <a:picLocks noChangeAspect="1"/>
          </p:cNvPicPr>
          <p:nvPr/>
        </p:nvPicPr>
        <p:blipFill>
          <a:blip r:embed="rId2" cstate="print"/>
          <a:stretch>
            <a:fillRect/>
          </a:stretch>
        </p:blipFill>
        <p:spPr>
          <a:xfrm>
            <a:off x="7620000" y="4887310"/>
            <a:ext cx="1524000" cy="197069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HVBB LOGO main b 2 in copy.jpg"/>
          <p:cNvPicPr>
            <a:picLocks noChangeAspect="1"/>
          </p:cNvPicPr>
          <p:nvPr/>
        </p:nvPicPr>
        <p:blipFill>
          <a:blip r:embed="rId2" cstate="print"/>
          <a:stretch>
            <a:fillRect/>
          </a:stretch>
        </p:blipFill>
        <p:spPr>
          <a:xfrm>
            <a:off x="7847584" y="4906962"/>
            <a:ext cx="1296415" cy="1943846"/>
          </a:xfrm>
          <a:prstGeom prst="rect">
            <a:avLst/>
          </a:prstGeom>
        </p:spPr>
      </p:pic>
      <p:sp>
        <p:nvSpPr>
          <p:cNvPr id="2" name="Title 1"/>
          <p:cNvSpPr>
            <a:spLocks noGrp="1"/>
          </p:cNvSpPr>
          <p:nvPr>
            <p:ph type="title"/>
          </p:nvPr>
        </p:nvSpPr>
        <p:spPr>
          <a:xfrm>
            <a:off x="457200" y="0"/>
            <a:ext cx="8229600" cy="2862388"/>
          </a:xfrm>
        </p:spPr>
        <p:txBody>
          <a:bodyPr>
            <a:normAutofit fontScale="90000"/>
          </a:bodyPr>
          <a:lstStyle/>
          <a:p>
            <a:r>
              <a:rPr lang="en-US" dirty="0" smtClean="0"/>
              <a:t/>
            </a:r>
            <a:br>
              <a:rPr lang="en-US" dirty="0" smtClean="0"/>
            </a:br>
            <a:r>
              <a:rPr lang="en-US" dirty="0" smtClean="0"/>
              <a:t>Our Specific Model:</a:t>
            </a:r>
            <a:br>
              <a:rPr lang="en-US" dirty="0" smtClean="0"/>
            </a:br>
            <a:r>
              <a:rPr lang="en-US" dirty="0" smtClean="0"/>
              <a:t>Heart of the Valley Birth Center</a:t>
            </a:r>
            <a:br>
              <a:rPr lang="en-US" dirty="0" smtClean="0"/>
            </a:br>
            <a:r>
              <a:rPr lang="en-US" sz="3600" dirty="0" smtClean="0">
                <a:solidFill>
                  <a:schemeClr val="bg2">
                    <a:lumMod val="10000"/>
                    <a:lumOff val="90000"/>
                  </a:schemeClr>
                </a:solidFill>
              </a:rPr>
              <a:t>A community health and wellness Center for Women, Birth and Beyond</a:t>
            </a:r>
            <a:r>
              <a:rPr lang="en-US" dirty="0" smtClean="0"/>
              <a:t/>
            </a:r>
            <a:br>
              <a:rPr lang="en-US" dirty="0" smtClean="0"/>
            </a:br>
            <a:endParaRPr lang="en-US" dirty="0"/>
          </a:p>
        </p:txBody>
      </p:sp>
      <p:sp>
        <p:nvSpPr>
          <p:cNvPr id="3" name="Content Placeholder 2"/>
          <p:cNvSpPr>
            <a:spLocks noGrp="1"/>
          </p:cNvSpPr>
          <p:nvPr>
            <p:ph idx="1"/>
          </p:nvPr>
        </p:nvSpPr>
        <p:spPr>
          <a:xfrm>
            <a:off x="457200" y="2697162"/>
            <a:ext cx="8229600" cy="3657600"/>
          </a:xfrm>
        </p:spPr>
        <p:txBody>
          <a:bodyPr>
            <a:normAutofit fontScale="70000" lnSpcReduction="20000"/>
          </a:bodyPr>
          <a:lstStyle/>
          <a:p>
            <a:r>
              <a:rPr lang="en-US" dirty="0" smtClean="0"/>
              <a:t>Not only maternity care </a:t>
            </a:r>
          </a:p>
          <a:p>
            <a:r>
              <a:rPr lang="en-US" dirty="0" smtClean="0"/>
              <a:t>A model of wellness and health care for women</a:t>
            </a:r>
          </a:p>
          <a:p>
            <a:r>
              <a:rPr lang="en-US" dirty="0" smtClean="0"/>
              <a:t>the birth center is not just a place to give birth.  It is envisioned as a community center for pregnant women and their young children to receive and access services.  Similar to the Medical Home model of care, this center and its services will be a gathering place for all women, regardless of whether they are having their children through the birth center or not.  It will be            identified as a model of health and empowerment through self care and community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HVBB LOGO main b 2 in copy.jpg"/>
          <p:cNvPicPr>
            <a:picLocks noChangeAspect="1"/>
          </p:cNvPicPr>
          <p:nvPr/>
        </p:nvPicPr>
        <p:blipFill>
          <a:blip r:embed="rId2" cstate="print"/>
          <a:stretch>
            <a:fillRect/>
          </a:stretch>
        </p:blipFill>
        <p:spPr>
          <a:xfrm>
            <a:off x="8153400" y="5577052"/>
            <a:ext cx="990600" cy="1280948"/>
          </a:xfrm>
          <a:prstGeom prst="rect">
            <a:avLst/>
          </a:prstGeom>
        </p:spPr>
      </p:pic>
      <p:sp>
        <p:nvSpPr>
          <p:cNvPr id="2" name="Title 1"/>
          <p:cNvSpPr>
            <a:spLocks noGrp="1"/>
          </p:cNvSpPr>
          <p:nvPr>
            <p:ph type="title"/>
          </p:nvPr>
        </p:nvSpPr>
        <p:spPr>
          <a:xfrm>
            <a:off x="457200" y="274638"/>
            <a:ext cx="8229600" cy="1020762"/>
          </a:xfrm>
        </p:spPr>
        <p:txBody>
          <a:bodyPr/>
          <a:lstStyle/>
          <a:p>
            <a:r>
              <a:rPr lang="en-US" dirty="0" smtClean="0"/>
              <a:t>Mission</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marL="0" indent="0">
              <a:buNone/>
            </a:pPr>
            <a:r>
              <a:rPr lang="en-US" dirty="0" smtClean="0"/>
              <a:t>Valley Birth and Beyond will create an inclusive and supportive community for the pregnant and parenting families of Linn and Benton counties by:</a:t>
            </a:r>
          </a:p>
          <a:p>
            <a:r>
              <a:rPr lang="en-US" dirty="0" smtClean="0"/>
              <a:t>establishing a freestanding birth center,</a:t>
            </a:r>
          </a:p>
          <a:p>
            <a:r>
              <a:rPr lang="en-US" dirty="0" smtClean="0"/>
              <a:t>supporting a full range of birthing options,  </a:t>
            </a:r>
          </a:p>
          <a:p>
            <a:r>
              <a:rPr lang="en-US" dirty="0" smtClean="0"/>
              <a:t>coordinating resources to decrease maternal and infant health disparities,</a:t>
            </a:r>
          </a:p>
          <a:p>
            <a:r>
              <a:rPr lang="en-US" dirty="0" smtClean="0"/>
              <a:t>and by improving access to health care options for all women in Linn and Benton counties.</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HVBB LOGO main b 2 in copy.jpg"/>
          <p:cNvPicPr>
            <a:picLocks noChangeAspect="1"/>
          </p:cNvPicPr>
          <p:nvPr/>
        </p:nvPicPr>
        <p:blipFill>
          <a:blip r:embed="rId2" cstate="print"/>
          <a:stretch>
            <a:fillRect/>
          </a:stretch>
        </p:blipFill>
        <p:spPr>
          <a:xfrm>
            <a:off x="6858000" y="3901965"/>
            <a:ext cx="2286000" cy="2956035"/>
          </a:xfrm>
          <a:prstGeom prst="rect">
            <a:avLst/>
          </a:prstGeom>
        </p:spPr>
      </p:pic>
      <p:sp>
        <p:nvSpPr>
          <p:cNvPr id="10" name="Title 9"/>
          <p:cNvSpPr>
            <a:spLocks noGrp="1"/>
          </p:cNvSpPr>
          <p:nvPr>
            <p:ph type="title"/>
          </p:nvPr>
        </p:nvSpPr>
        <p:spPr>
          <a:xfrm>
            <a:off x="457200" y="533400"/>
            <a:ext cx="8229600" cy="1524000"/>
          </a:xfrm>
        </p:spPr>
        <p:txBody>
          <a:bodyPr/>
          <a:lstStyle/>
          <a:p>
            <a:r>
              <a:rPr lang="en-US" dirty="0" smtClean="0">
                <a:solidFill>
                  <a:schemeClr val="accent2">
                    <a:lumMod val="40000"/>
                    <a:lumOff val="60000"/>
                  </a:schemeClr>
                </a:solidFill>
              </a:rPr>
              <a:t>An Optimal Birth</a:t>
            </a:r>
            <a:endParaRPr lang="en-US" dirty="0">
              <a:solidFill>
                <a:schemeClr val="accent2">
                  <a:lumMod val="40000"/>
                  <a:lumOff val="60000"/>
                </a:schemeClr>
              </a:solidFill>
            </a:endParaRPr>
          </a:p>
        </p:txBody>
      </p:sp>
      <p:sp>
        <p:nvSpPr>
          <p:cNvPr id="11" name="Content Placeholder 10"/>
          <p:cNvSpPr>
            <a:spLocks noGrp="1"/>
          </p:cNvSpPr>
          <p:nvPr>
            <p:ph idx="1"/>
          </p:nvPr>
        </p:nvSpPr>
        <p:spPr>
          <a:xfrm>
            <a:off x="1600200" y="1981200"/>
            <a:ext cx="5715000" cy="4144963"/>
          </a:xfrm>
        </p:spPr>
        <p:txBody>
          <a:bodyPr/>
          <a:lstStyle/>
          <a:p>
            <a:pPr>
              <a:buNone/>
            </a:pPr>
            <a:r>
              <a:rPr lang="en-US" dirty="0" smtClean="0">
                <a:ea typeface="ＭＳ Ｐゴシック" pitchFamily="-109" charset="-128"/>
              </a:rPr>
              <a:t>      … is a birth with as few interventions as possible, with a healthy mother and baby as a result, and a satisfied feeling when looking back on it.</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2700">
                  <a:solidFill>
                    <a:schemeClr val="tx2">
                      <a:satMod val="155000"/>
                    </a:schemeClr>
                  </a:solidFill>
                  <a:prstDash val="solid"/>
                </a:ln>
                <a:solidFill>
                  <a:schemeClr val="bg2">
                    <a:tint val="85000"/>
                    <a:satMod val="155000"/>
                  </a:schemeClr>
                </a:solidFill>
              </a:rPr>
              <a:t>Meeting the Needs of Linn And Benton County</a:t>
            </a:r>
            <a:endParaRPr lang="en-US" b="1" dirty="0">
              <a:ln w="12700">
                <a:solidFill>
                  <a:schemeClr val="tx2">
                    <a:satMod val="155000"/>
                  </a:schemeClr>
                </a:solidFill>
                <a:prstDash val="solid"/>
              </a:ln>
              <a:solidFill>
                <a:schemeClr val="bg2">
                  <a:tint val="85000"/>
                  <a:satMod val="155000"/>
                </a:schemeClr>
              </a:solidFill>
            </a:endParaRPr>
          </a:p>
        </p:txBody>
      </p:sp>
      <p:sp>
        <p:nvSpPr>
          <p:cNvPr id="3" name="Content Placeholder 2"/>
          <p:cNvSpPr>
            <a:spLocks noGrp="1"/>
          </p:cNvSpPr>
          <p:nvPr>
            <p:ph idx="1"/>
          </p:nvPr>
        </p:nvSpPr>
        <p:spPr>
          <a:xfrm>
            <a:off x="457200" y="1752600"/>
            <a:ext cx="8229600" cy="4525963"/>
          </a:xfrm>
        </p:spPr>
        <p:txBody>
          <a:bodyPr/>
          <a:lstStyle/>
          <a:p>
            <a:endParaRPr lang="en-US" dirty="0" smtClean="0"/>
          </a:p>
          <a:p>
            <a:r>
              <a:rPr lang="en-US" dirty="0" smtClean="0"/>
              <a:t>Birth options survey</a:t>
            </a:r>
          </a:p>
          <a:p>
            <a:pPr lvl="1"/>
            <a:r>
              <a:rPr lang="en-US" dirty="0" smtClean="0"/>
              <a:t>Take the birth options survey at:</a:t>
            </a:r>
          </a:p>
          <a:p>
            <a:pPr lvl="1"/>
            <a:endParaRPr lang="en-US" dirty="0" smtClean="0"/>
          </a:p>
          <a:p>
            <a:pPr lvl="1">
              <a:buNone/>
            </a:pPr>
            <a:r>
              <a:rPr lang="en-US" sz="3600" b="1" dirty="0" smtClean="0"/>
              <a:t>Valleybirthandbeyond.com</a:t>
            </a:r>
          </a:p>
          <a:p>
            <a:pPr lvl="1"/>
            <a:endParaRPr lang="en-US" dirty="0"/>
          </a:p>
        </p:txBody>
      </p:sp>
      <p:pic>
        <p:nvPicPr>
          <p:cNvPr id="4" name="Picture 3" descr="back logo -1bc dde copy.jpg"/>
          <p:cNvPicPr>
            <a:picLocks noChangeAspect="1"/>
          </p:cNvPicPr>
          <p:nvPr/>
        </p:nvPicPr>
        <p:blipFill>
          <a:blip r:embed="rId2" cstate="print"/>
          <a:stretch>
            <a:fillRect/>
          </a:stretch>
        </p:blipFill>
        <p:spPr>
          <a:xfrm>
            <a:off x="0" y="5142712"/>
            <a:ext cx="9144000" cy="171528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HVBB LOGO main b 2 in copy.jpg"/>
          <p:cNvPicPr>
            <a:picLocks noChangeAspect="1"/>
          </p:cNvPicPr>
          <p:nvPr/>
        </p:nvPicPr>
        <p:blipFill>
          <a:blip r:embed="rId2" cstate="print"/>
          <a:stretch>
            <a:fillRect/>
          </a:stretch>
        </p:blipFill>
        <p:spPr>
          <a:xfrm>
            <a:off x="7162800" y="4296103"/>
            <a:ext cx="1981200" cy="2561897"/>
          </a:xfrm>
          <a:prstGeom prst="rect">
            <a:avLst/>
          </a:prstGeom>
        </p:spPr>
      </p:pic>
      <p:sp>
        <p:nvSpPr>
          <p:cNvPr id="2" name="Title 1"/>
          <p:cNvSpPr>
            <a:spLocks noGrp="1"/>
          </p:cNvSpPr>
          <p:nvPr>
            <p:ph type="title"/>
          </p:nvPr>
        </p:nvSpPr>
        <p:spPr/>
        <p:txBody>
          <a:bodyPr>
            <a:normAutofit fontScale="90000"/>
          </a:bodyPr>
          <a:lstStyle/>
          <a:p>
            <a:r>
              <a:rPr lang="en-US" dirty="0" smtClean="0"/>
              <a:t>Linn and Benton County Statistics</a:t>
            </a:r>
            <a:endParaRPr lang="en-US" dirty="0"/>
          </a:p>
        </p:txBody>
      </p:sp>
      <p:sp>
        <p:nvSpPr>
          <p:cNvPr id="3" name="Content Placeholder 2"/>
          <p:cNvSpPr>
            <a:spLocks noGrp="1"/>
          </p:cNvSpPr>
          <p:nvPr>
            <p:ph idx="1"/>
          </p:nvPr>
        </p:nvSpPr>
        <p:spPr>
          <a:xfrm>
            <a:off x="457200" y="1295400"/>
            <a:ext cx="8229600" cy="5562600"/>
          </a:xfrm>
        </p:spPr>
        <p:txBody>
          <a:bodyPr>
            <a:normAutofit fontScale="25000" lnSpcReduction="20000"/>
          </a:bodyPr>
          <a:lstStyle/>
          <a:p>
            <a:pPr>
              <a:buNone/>
            </a:pPr>
            <a:r>
              <a:rPr lang="en-US" sz="5600" b="1" dirty="0" smtClean="0"/>
              <a:t>Local Statistics</a:t>
            </a:r>
            <a:endParaRPr lang="en-US" sz="5600" dirty="0" smtClean="0"/>
          </a:p>
          <a:p>
            <a:pPr>
              <a:buNone/>
            </a:pPr>
            <a:r>
              <a:rPr lang="en-US" sz="5600" b="1" dirty="0" smtClean="0"/>
              <a:t>C-section rates 2010</a:t>
            </a:r>
            <a:r>
              <a:rPr lang="en-US" sz="5600" dirty="0" smtClean="0"/>
              <a:t> :</a:t>
            </a:r>
          </a:p>
          <a:p>
            <a:pPr>
              <a:buNone/>
            </a:pPr>
            <a:r>
              <a:rPr lang="en-US" sz="5600" dirty="0" smtClean="0"/>
              <a:t> </a:t>
            </a:r>
            <a:r>
              <a:rPr lang="en-US" sz="5600" b="1" dirty="0" smtClean="0"/>
              <a:t>Benton County</a:t>
            </a:r>
            <a:r>
              <a:rPr lang="en-US" sz="5600" dirty="0" smtClean="0"/>
              <a:t>:</a:t>
            </a:r>
          </a:p>
          <a:p>
            <a:pPr>
              <a:buNone/>
            </a:pPr>
            <a:r>
              <a:rPr lang="en-US" sz="5600" dirty="0" smtClean="0"/>
              <a:t>Good Samaritan Regional Medical Center 24.8% </a:t>
            </a:r>
          </a:p>
          <a:p>
            <a:pPr>
              <a:buNone/>
            </a:pPr>
            <a:r>
              <a:rPr lang="en-US" sz="5600" b="1" dirty="0" smtClean="0"/>
              <a:t>Linn County</a:t>
            </a:r>
            <a:r>
              <a:rPr lang="en-US" sz="5600" dirty="0" smtClean="0"/>
              <a:t>:</a:t>
            </a:r>
          </a:p>
          <a:p>
            <a:pPr>
              <a:buNone/>
            </a:pPr>
            <a:r>
              <a:rPr lang="en-US" sz="5600" dirty="0" smtClean="0"/>
              <a:t>Samaritan Albany General 30%</a:t>
            </a:r>
          </a:p>
          <a:p>
            <a:pPr>
              <a:buNone/>
            </a:pPr>
            <a:r>
              <a:rPr lang="en-US" sz="5600" dirty="0" smtClean="0"/>
              <a:t>Samaritan Lebanon Community Hospital 20.3%</a:t>
            </a:r>
          </a:p>
          <a:p>
            <a:pPr>
              <a:buNone/>
            </a:pPr>
            <a:r>
              <a:rPr lang="en-US" sz="5600" dirty="0" smtClean="0"/>
              <a:t>All Linn County Hospitals 27.1%</a:t>
            </a:r>
          </a:p>
          <a:p>
            <a:pPr>
              <a:buNone/>
            </a:pPr>
            <a:r>
              <a:rPr lang="en-US" sz="5600" dirty="0" smtClean="0"/>
              <a:t> </a:t>
            </a:r>
          </a:p>
          <a:p>
            <a:pPr>
              <a:buNone/>
            </a:pPr>
            <a:r>
              <a:rPr lang="en-US" sz="5600" b="1" dirty="0" smtClean="0"/>
              <a:t>Out of Hospital birth rate (including home or free standing birth center - FSBC)</a:t>
            </a:r>
            <a:endParaRPr lang="en-US" sz="5600" dirty="0" smtClean="0"/>
          </a:p>
          <a:p>
            <a:pPr>
              <a:buNone/>
            </a:pPr>
            <a:r>
              <a:rPr lang="en-US" sz="5600" b="1" dirty="0" smtClean="0"/>
              <a:t>2009						2010 (first 3 quarters) </a:t>
            </a:r>
            <a:endParaRPr lang="en-US" sz="5600" dirty="0" smtClean="0"/>
          </a:p>
          <a:p>
            <a:pPr>
              <a:buNone/>
            </a:pPr>
            <a:r>
              <a:rPr lang="en-US" sz="5600" dirty="0" smtClean="0"/>
              <a:t>Oregon 1251 – 2.6%					</a:t>
            </a:r>
          </a:p>
          <a:p>
            <a:pPr>
              <a:buNone/>
            </a:pPr>
            <a:r>
              <a:rPr lang="en-US" sz="5600" dirty="0" smtClean="0"/>
              <a:t>Benton Country 30 - 2.6% (home birth only – no FSBC)	30 births - 4.5%</a:t>
            </a:r>
          </a:p>
          <a:p>
            <a:pPr>
              <a:buNone/>
            </a:pPr>
            <a:r>
              <a:rPr lang="en-US" sz="5600" dirty="0" smtClean="0"/>
              <a:t>Linn Country 41- 4.4% (home birth only – no FSBC)		41 births - 4.1%</a:t>
            </a:r>
          </a:p>
          <a:p>
            <a:pPr>
              <a:buNone/>
            </a:pPr>
            <a:r>
              <a:rPr lang="en-US" sz="5600" dirty="0" smtClean="0"/>
              <a:t> </a:t>
            </a:r>
          </a:p>
          <a:p>
            <a:pPr>
              <a:buNone/>
            </a:pPr>
            <a:r>
              <a:rPr lang="en-US" sz="5600" b="1" dirty="0" smtClean="0"/>
              <a:t>Induction rates 2010</a:t>
            </a:r>
            <a:r>
              <a:rPr lang="en-US" sz="5600" dirty="0" smtClean="0"/>
              <a:t>– </a:t>
            </a:r>
          </a:p>
          <a:p>
            <a:pPr>
              <a:buNone/>
            </a:pPr>
            <a:r>
              <a:rPr lang="en-US" sz="5600" dirty="0" smtClean="0"/>
              <a:t>GSRMC 27.7%    </a:t>
            </a:r>
          </a:p>
          <a:p>
            <a:pPr>
              <a:buNone/>
            </a:pPr>
            <a:r>
              <a:rPr lang="en-US" sz="5600" b="1" dirty="0" smtClean="0"/>
              <a:t>Epidural rates</a:t>
            </a:r>
            <a:endParaRPr lang="en-US" sz="5600" dirty="0" smtClean="0"/>
          </a:p>
          <a:p>
            <a:pPr>
              <a:buNone/>
            </a:pPr>
            <a:r>
              <a:rPr lang="en-US" sz="5600" dirty="0" smtClean="0"/>
              <a:t>GSRMC 70% (2009)</a:t>
            </a:r>
          </a:p>
          <a:p>
            <a:pPr>
              <a:buNone/>
            </a:pPr>
            <a:r>
              <a:rPr lang="en-US" sz="5600" b="1" dirty="0" smtClean="0"/>
              <a:t>Low Birth Weight (2007)</a:t>
            </a:r>
            <a:endParaRPr lang="en-US" sz="5600" dirty="0" smtClean="0"/>
          </a:p>
          <a:p>
            <a:pPr>
              <a:buNone/>
            </a:pPr>
            <a:r>
              <a:rPr lang="en-US" sz="5600" dirty="0" smtClean="0"/>
              <a:t>Benton 6.4%</a:t>
            </a:r>
          </a:p>
          <a:p>
            <a:pPr>
              <a:buNone/>
            </a:pPr>
            <a:r>
              <a:rPr lang="en-US" sz="5600" dirty="0" smtClean="0"/>
              <a:t>Linn 6.8%</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66800" y="1600200"/>
            <a:ext cx="184731" cy="369332"/>
          </a:xfrm>
          <a:prstGeom prst="rect">
            <a:avLst/>
          </a:prstGeom>
          <a:noFill/>
        </p:spPr>
        <p:txBody>
          <a:bodyPr wrap="none" rtlCol="0">
            <a:spAutoFit/>
          </a:bodyPr>
          <a:lstStyle/>
          <a:p>
            <a:endParaRPr lang="en-US" dirty="0" smtClean="0"/>
          </a:p>
        </p:txBody>
      </p:sp>
      <p:pic>
        <p:nvPicPr>
          <p:cNvPr id="3" name="Picture 2" descr="a HVBB LOGO main b 2 in copy.jpg"/>
          <p:cNvPicPr>
            <a:picLocks noChangeAspect="1"/>
          </p:cNvPicPr>
          <p:nvPr/>
        </p:nvPicPr>
        <p:blipFill>
          <a:blip r:embed="rId2" cstate="print"/>
          <a:stretch>
            <a:fillRect/>
          </a:stretch>
        </p:blipFill>
        <p:spPr>
          <a:xfrm>
            <a:off x="7391400" y="4591707"/>
            <a:ext cx="1752600" cy="2266293"/>
          </a:xfrm>
          <a:prstGeom prst="rect">
            <a:avLst/>
          </a:prstGeom>
        </p:spPr>
      </p:pic>
      <p:sp>
        <p:nvSpPr>
          <p:cNvPr id="4" name="Title 3"/>
          <p:cNvSpPr>
            <a:spLocks noGrp="1"/>
          </p:cNvSpPr>
          <p:nvPr>
            <p:ph type="title"/>
          </p:nvPr>
        </p:nvSpPr>
        <p:spPr/>
        <p:txBody>
          <a:bodyPr/>
          <a:lstStyle/>
          <a:p>
            <a:r>
              <a:rPr lang="en-US" dirty="0" smtClean="0"/>
              <a:t>Where are we now??</a:t>
            </a:r>
            <a:endParaRPr lang="en-US" dirty="0"/>
          </a:p>
        </p:txBody>
      </p:sp>
      <p:sp>
        <p:nvSpPr>
          <p:cNvPr id="6" name="Content Placeholder 5"/>
          <p:cNvSpPr>
            <a:spLocks noGrp="1"/>
          </p:cNvSpPr>
          <p:nvPr>
            <p:ph idx="1"/>
          </p:nvPr>
        </p:nvSpPr>
        <p:spPr/>
        <p:txBody>
          <a:bodyPr>
            <a:normAutofit fontScale="92500"/>
          </a:bodyPr>
          <a:lstStyle/>
          <a:p>
            <a:r>
              <a:rPr lang="en-US" dirty="0" smtClean="0"/>
              <a:t>Formed non-profit organization – Heart of the Valley Birth Center.</a:t>
            </a:r>
          </a:p>
          <a:p>
            <a:r>
              <a:rPr lang="en-US" dirty="0" smtClean="0"/>
              <a:t>Started Momma baby group.  </a:t>
            </a:r>
          </a:p>
          <a:p>
            <a:pPr lvl="1"/>
            <a:r>
              <a:rPr lang="en-US" dirty="0" smtClean="0"/>
              <a:t>A drop in weekly meeting for families with young children (targeting first year of life)</a:t>
            </a:r>
          </a:p>
          <a:p>
            <a:pPr lvl="1"/>
            <a:r>
              <a:rPr lang="en-US" dirty="0" smtClean="0"/>
              <a:t>≥30 women served</a:t>
            </a:r>
          </a:p>
          <a:p>
            <a:pPr lvl="1"/>
            <a:r>
              <a:rPr lang="en-US" dirty="0" smtClean="0"/>
              <a:t>&gt;95% ‘excellent’ ratings</a:t>
            </a:r>
          </a:p>
          <a:p>
            <a:r>
              <a:rPr lang="en-US" dirty="0" smtClean="0"/>
              <a:t>Initiating Latina Momma baby group</a:t>
            </a:r>
          </a:p>
          <a:p>
            <a:r>
              <a:rPr lang="en-US" dirty="0" smtClean="0"/>
              <a:t>Birth options survey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66800" y="1600200"/>
            <a:ext cx="184731" cy="369332"/>
          </a:xfrm>
          <a:prstGeom prst="rect">
            <a:avLst/>
          </a:prstGeom>
          <a:noFill/>
        </p:spPr>
        <p:txBody>
          <a:bodyPr wrap="none" rtlCol="0">
            <a:spAutoFit/>
          </a:bodyPr>
          <a:lstStyle/>
          <a:p>
            <a:endParaRPr lang="en-US" dirty="0" smtClean="0"/>
          </a:p>
        </p:txBody>
      </p:sp>
      <p:pic>
        <p:nvPicPr>
          <p:cNvPr id="3" name="Picture 2" descr="a HVBB LOGO main b 2 in copy.jpg"/>
          <p:cNvPicPr>
            <a:picLocks noChangeAspect="1"/>
          </p:cNvPicPr>
          <p:nvPr/>
        </p:nvPicPr>
        <p:blipFill>
          <a:blip r:embed="rId2" cstate="print"/>
          <a:stretch>
            <a:fillRect/>
          </a:stretch>
        </p:blipFill>
        <p:spPr>
          <a:xfrm>
            <a:off x="7686040" y="4953000"/>
            <a:ext cx="1457959" cy="1885292"/>
          </a:xfrm>
          <a:prstGeom prst="rect">
            <a:avLst/>
          </a:prstGeom>
        </p:spPr>
      </p:pic>
      <p:sp>
        <p:nvSpPr>
          <p:cNvPr id="4" name="Title 3"/>
          <p:cNvSpPr>
            <a:spLocks noGrp="1"/>
          </p:cNvSpPr>
          <p:nvPr>
            <p:ph type="title"/>
          </p:nvPr>
        </p:nvSpPr>
        <p:spPr>
          <a:xfrm>
            <a:off x="457200" y="-76200"/>
            <a:ext cx="8229600" cy="1143000"/>
          </a:xfrm>
        </p:spPr>
        <p:txBody>
          <a:bodyPr/>
          <a:lstStyle/>
          <a:p>
            <a:r>
              <a:rPr lang="en-US" dirty="0" smtClean="0"/>
              <a:t>Evaluation</a:t>
            </a:r>
            <a:endParaRPr lang="en-US" dirty="0"/>
          </a:p>
        </p:txBody>
      </p:sp>
      <p:sp>
        <p:nvSpPr>
          <p:cNvPr id="6" name="Content Placeholder 5"/>
          <p:cNvSpPr>
            <a:spLocks noGrp="1"/>
          </p:cNvSpPr>
          <p:nvPr>
            <p:ph idx="1"/>
          </p:nvPr>
        </p:nvSpPr>
        <p:spPr>
          <a:xfrm>
            <a:off x="457200" y="1143001"/>
            <a:ext cx="8229600" cy="5410200"/>
          </a:xfrm>
        </p:spPr>
        <p:txBody>
          <a:bodyPr>
            <a:normAutofit lnSpcReduction="10000"/>
          </a:bodyPr>
          <a:lstStyle/>
          <a:p>
            <a:r>
              <a:rPr lang="en-US" dirty="0" smtClean="0"/>
              <a:t>This model of care is unique to the US (but based on successful models of care elsewhere in the world).  </a:t>
            </a:r>
          </a:p>
          <a:p>
            <a:r>
              <a:rPr lang="en-US" dirty="0" smtClean="0"/>
              <a:t>All components are well supported in research as safe, beneficial and economical—how will they work in the unique U.S. medical care environment?</a:t>
            </a:r>
          </a:p>
          <a:p>
            <a:r>
              <a:rPr lang="en-US" dirty="0" smtClean="0"/>
              <a:t>Our birth center will serve as a living laboratory and a rich source of valuable data.  Outcome assess-   </a:t>
            </a:r>
            <a:r>
              <a:rPr lang="en-US" dirty="0" err="1" smtClean="0"/>
              <a:t>ment</a:t>
            </a:r>
            <a:r>
              <a:rPr lang="en-US" dirty="0" smtClean="0"/>
              <a:t> is an essential component.</a:t>
            </a:r>
          </a:p>
          <a:p>
            <a:pPr lvl="1"/>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10000"/>
          </a:bodyPr>
          <a:lstStyle/>
          <a:p>
            <a:r>
              <a:rPr lang="en-US" dirty="0" smtClean="0"/>
              <a:t>Immediate clinical outcomes</a:t>
            </a:r>
          </a:p>
          <a:p>
            <a:pPr lvl="1"/>
            <a:r>
              <a:rPr lang="en-US" dirty="0" smtClean="0"/>
              <a:t>Cesarean, induction/augmentation, gestational diabetes, pre-eclampsia, gestational weight gain, birth weight, gestational age</a:t>
            </a:r>
          </a:p>
          <a:p>
            <a:r>
              <a:rPr lang="en-US" dirty="0" smtClean="0"/>
              <a:t>Longer-term clinical outcomes</a:t>
            </a:r>
          </a:p>
          <a:p>
            <a:pPr lvl="1"/>
            <a:r>
              <a:rPr lang="en-US" dirty="0" smtClean="0"/>
              <a:t>Breastfeeding, post partum weight retention, childhood obesity</a:t>
            </a:r>
          </a:p>
          <a:p>
            <a:r>
              <a:rPr lang="en-US" dirty="0" smtClean="0"/>
              <a:t>Economic analyses</a:t>
            </a:r>
          </a:p>
          <a:p>
            <a:r>
              <a:rPr lang="en-US" dirty="0" smtClean="0"/>
              <a:t>Psycho-social outcomes</a:t>
            </a:r>
          </a:p>
          <a:p>
            <a:pPr lvl="1"/>
            <a:r>
              <a:rPr lang="en-US" dirty="0" smtClean="0"/>
              <a:t>Birth satisfaction, post partum      depression, parenting self-efficacy </a:t>
            </a:r>
            <a:endParaRPr lang="en-US" dirty="0"/>
          </a:p>
        </p:txBody>
      </p:sp>
      <p:pic>
        <p:nvPicPr>
          <p:cNvPr id="4" name="Picture 3" descr="a HVBB LOGO main b 2 in copy.jpg"/>
          <p:cNvPicPr>
            <a:picLocks noChangeAspect="1"/>
          </p:cNvPicPr>
          <p:nvPr/>
        </p:nvPicPr>
        <p:blipFill>
          <a:blip r:embed="rId2" cstate="print"/>
          <a:stretch>
            <a:fillRect/>
          </a:stretch>
        </p:blipFill>
        <p:spPr>
          <a:xfrm>
            <a:off x="7162800" y="4296103"/>
            <a:ext cx="1981200" cy="2561897"/>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HVBB LOGO main b 2 in copy.jpg"/>
          <p:cNvPicPr>
            <a:picLocks noChangeAspect="1"/>
          </p:cNvPicPr>
          <p:nvPr/>
        </p:nvPicPr>
        <p:blipFill>
          <a:blip r:embed="rId2" cstate="print"/>
          <a:stretch>
            <a:fillRect/>
          </a:stretch>
        </p:blipFill>
        <p:spPr>
          <a:xfrm>
            <a:off x="7729728" y="5029200"/>
            <a:ext cx="1414272" cy="1828800"/>
          </a:xfrm>
          <a:prstGeom prst="rect">
            <a:avLst/>
          </a:prstGeom>
        </p:spPr>
      </p:pic>
      <p:sp>
        <p:nvSpPr>
          <p:cNvPr id="2" name="Title 1"/>
          <p:cNvSpPr>
            <a:spLocks noGrp="1"/>
          </p:cNvSpPr>
          <p:nvPr>
            <p:ph type="title"/>
          </p:nvPr>
        </p:nvSpPr>
        <p:spPr/>
        <p:txBody>
          <a:bodyPr/>
          <a:lstStyle/>
          <a:p>
            <a:r>
              <a:rPr lang="en-US" dirty="0" smtClean="0"/>
              <a:t>A Final Thought</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r>
              <a:rPr lang="en-US" dirty="0" smtClean="0"/>
              <a:t>This project is not only about gathering data, it is about causing a change in culture.  It is about accepting that the system that we have in place fosters dependence and intervention, rather than promoting health, wellness, and supporting individuals’ rights and responsibilities to care for themselves, their yet unborn child, and their community.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4297362"/>
          </a:xfrm>
        </p:spPr>
        <p:txBody>
          <a:bodyPr>
            <a:normAutofit/>
          </a:bodyPr>
          <a:lstStyle/>
          <a:p>
            <a:r>
              <a:rPr lang="en-US" dirty="0" smtClean="0"/>
              <a:t>Why Do We Need a New System of Care ?</a:t>
            </a:r>
            <a:endParaRPr lang="en-US" dirty="0"/>
          </a:p>
        </p:txBody>
      </p:sp>
      <p:pic>
        <p:nvPicPr>
          <p:cNvPr id="5" name="Picture 4" descr="a HVBB LOGO main b 2 in copy.jpg"/>
          <p:cNvPicPr>
            <a:picLocks noChangeAspect="1"/>
          </p:cNvPicPr>
          <p:nvPr/>
        </p:nvPicPr>
        <p:blipFill>
          <a:blip r:embed="rId2" cstate="print"/>
          <a:stretch>
            <a:fillRect/>
          </a:stretch>
        </p:blipFill>
        <p:spPr>
          <a:xfrm>
            <a:off x="6705600" y="3704897"/>
            <a:ext cx="2438400" cy="3153103"/>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295400"/>
            <a:ext cx="8229600" cy="4830763"/>
          </a:xfrm>
        </p:spPr>
        <p:txBody>
          <a:bodyPr>
            <a:noAutofit/>
          </a:bodyPr>
          <a:lstStyle/>
          <a:p>
            <a:r>
              <a:rPr lang="en-US" sz="1400" dirty="0" smtClean="0"/>
              <a:t>Amelin-Verburg, M., &amp;Buitendijk, S. (2010). Pregnancy and labour in the Dutch maternity care system: what is normal? The role division between midwives and obstetricians.</a:t>
            </a:r>
            <a:br>
              <a:rPr lang="en-US" sz="1400" dirty="0" smtClean="0"/>
            </a:br>
            <a:r>
              <a:rPr lang="en-US" sz="1400" i="1" dirty="0" smtClean="0"/>
              <a:t> Journal of Midwifery &amp; Women's Health</a:t>
            </a:r>
            <a:r>
              <a:rPr lang="en-US" sz="1400" dirty="0" smtClean="0"/>
              <a:t>, 55(3), 216-25.</a:t>
            </a:r>
          </a:p>
          <a:p>
            <a:r>
              <a:rPr lang="en-US" sz="1400" dirty="0" smtClean="0"/>
              <a:t>Boucher, D., Bennett, C., McFarlin, B., &amp; Freeze, R. (2009). Staying Home to Give Birth: Why Women in the United States. </a:t>
            </a:r>
            <a:r>
              <a:rPr lang="en-US" sz="1400" i="1" dirty="0" smtClean="0"/>
              <a:t>Journal of Midwifery &amp; Women’s Health</a:t>
            </a:r>
            <a:r>
              <a:rPr lang="en-US" sz="1400" dirty="0" smtClean="0"/>
              <a:t> , 54 (2), 119-126.</a:t>
            </a:r>
          </a:p>
          <a:p>
            <a:r>
              <a:rPr lang="en-US" sz="1400" dirty="0" smtClean="0"/>
              <a:t>de Jonge, A., van der Goes, B., Ravelli, A., Amelink-Verburg, M., Mol, B., Nijhuis,J., Bennebroek Gravenhorst, J., Buitendijk, S. (2009).  Perinatal mortality and morbidity in a nationwide cohort of 529 688 low-risk planned home and hospital births.  </a:t>
            </a:r>
            <a:r>
              <a:rPr lang="en-US" sz="1400" i="1" dirty="0" smtClean="0"/>
              <a:t>BJOG</a:t>
            </a:r>
            <a:r>
              <a:rPr lang="en-US" sz="1400" dirty="0" smtClean="0"/>
              <a:t>. DOI: 10.1111/j.1471-0528.2009.02175.x.</a:t>
            </a:r>
          </a:p>
          <a:p>
            <a:r>
              <a:rPr lang="en-US" sz="1400" dirty="0" smtClean="0"/>
              <a:t>Hatem, M., Sandall, J., Devane, D., Soltani, H., &amp; Gates, S. (2008). Midwife-led versus other models of care for childbearing women.</a:t>
            </a:r>
            <a:r>
              <a:rPr lang="en-US" sz="1400" i="1" dirty="0" smtClean="0"/>
              <a:t> Cochrane Database of Systematic Reviews,</a:t>
            </a:r>
            <a:r>
              <a:rPr lang="en-US" sz="1400" dirty="0" smtClean="0"/>
              <a:t> Chichester, UK: John Wiley &amp; Sons, Ltd. </a:t>
            </a:r>
          </a:p>
          <a:p>
            <a:r>
              <a:rPr lang="en-US" sz="1400" dirty="0" smtClean="0"/>
              <a:t>Heinz, S.W. </a:t>
            </a:r>
            <a:r>
              <a:rPr lang="en-US" sz="1400" smtClean="0"/>
              <a:t>(2010) </a:t>
            </a:r>
            <a:r>
              <a:rPr lang="en-US" sz="1400" dirty="0" smtClean="0"/>
              <a:t>Out of Hospital Model of Care:  A Concept Paper.  An unpublished manuscript available on request.</a:t>
            </a:r>
          </a:p>
          <a:p>
            <a:r>
              <a:rPr lang="en-US" sz="1400" dirty="0" smtClean="0"/>
              <a:t>Hodnett, E., Gates, S., Hofmeyr, G., &amp; Sakala, C.  (2007). Continuous support for women during</a:t>
            </a:r>
          </a:p>
          <a:p>
            <a:r>
              <a:rPr lang="en-US" sz="1400" dirty="0" smtClean="0"/>
              <a:t>childbirth. </a:t>
            </a:r>
            <a:r>
              <a:rPr lang="en-US" sz="1400" i="1" dirty="0" smtClean="0"/>
              <a:t>Cochrane Database of Systematic Reviews</a:t>
            </a:r>
            <a:r>
              <a:rPr lang="en-US" sz="1400" dirty="0" smtClean="0"/>
              <a:t>, 3: CD003766.</a:t>
            </a:r>
          </a:p>
        </p:txBody>
      </p:sp>
      <p:pic>
        <p:nvPicPr>
          <p:cNvPr id="4" name="Picture 3" descr="a HVBB LOGO main b 2 in copy.jpg"/>
          <p:cNvPicPr>
            <a:picLocks noChangeAspect="1"/>
          </p:cNvPicPr>
          <p:nvPr/>
        </p:nvPicPr>
        <p:blipFill>
          <a:blip r:embed="rId2" cstate="print"/>
          <a:stretch>
            <a:fillRect/>
          </a:stretch>
        </p:blipFill>
        <p:spPr>
          <a:xfrm>
            <a:off x="7729728" y="5029200"/>
            <a:ext cx="1414272" cy="18288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HVBB LOGO main b 2 in copy.jpg"/>
          <p:cNvPicPr>
            <a:picLocks noChangeAspect="1"/>
          </p:cNvPicPr>
          <p:nvPr/>
        </p:nvPicPr>
        <p:blipFill>
          <a:blip r:embed="rId2" cstate="print"/>
          <a:stretch>
            <a:fillRect/>
          </a:stretch>
        </p:blipFill>
        <p:spPr>
          <a:xfrm>
            <a:off x="8024368" y="5410200"/>
            <a:ext cx="1119632" cy="1447800"/>
          </a:xfrm>
          <a:prstGeom prst="rect">
            <a:avLst/>
          </a:prstGeom>
        </p:spPr>
      </p:pic>
      <p:sp>
        <p:nvSpPr>
          <p:cNvPr id="3" name="Content Placeholder 2"/>
          <p:cNvSpPr>
            <a:spLocks noGrp="1"/>
          </p:cNvSpPr>
          <p:nvPr>
            <p:ph idx="1"/>
          </p:nvPr>
        </p:nvSpPr>
        <p:spPr>
          <a:xfrm>
            <a:off x="457200" y="838200"/>
            <a:ext cx="8229600" cy="5287963"/>
          </a:xfrm>
        </p:spPr>
        <p:txBody>
          <a:bodyPr>
            <a:noAutofit/>
          </a:bodyPr>
          <a:lstStyle/>
          <a:p>
            <a:r>
              <a:rPr lang="en-US" sz="1400" dirty="0" smtClean="0"/>
              <a:t>Jackson, D., Lang, J., Swartz, W., Ganiats, T., Fullerton, J., Ecker, J., &amp; Nguyen, U. (2003). Outcomes, Safety, and Resource Utilization in a Collaborative Care Birth Center Program Compared With Traditional Physician-Based Perinatal Care.  </a:t>
            </a:r>
            <a:r>
              <a:rPr lang="en-US" sz="1400" i="1" dirty="0" smtClean="0"/>
              <a:t>American Journal of Public Health</a:t>
            </a:r>
            <a:r>
              <a:rPr lang="en-US" sz="1400" dirty="0" smtClean="0"/>
              <a:t>, 93, 999-1006.</a:t>
            </a:r>
          </a:p>
          <a:p>
            <a:r>
              <a:rPr lang="en-US" sz="1400" dirty="0" smtClean="0">
                <a:solidFill>
                  <a:schemeClr val="bg1"/>
                </a:solidFill>
              </a:rPr>
              <a:t>Leap, N., Sandall, J., Buckland, S., &amp; Huber, U. (2010)</a:t>
            </a:r>
            <a:r>
              <a:rPr lang="en-US" sz="1400" u="sng" dirty="0" smtClean="0">
                <a:solidFill>
                  <a:schemeClr val="bg1"/>
                </a:solidFill>
              </a:rPr>
              <a:t> </a:t>
            </a:r>
            <a:r>
              <a:rPr lang="en-US" sz="1400" dirty="0" smtClean="0">
                <a:solidFill>
                  <a:schemeClr val="bg1"/>
                </a:solidFill>
              </a:rPr>
              <a:t>Journey to Confidence: Women's Experiences of Pain in Labour and Relational Continuity of Care. Journal of Midwifery &amp; Women's Health, 55 (3), 234-242.</a:t>
            </a:r>
          </a:p>
          <a:p>
            <a:r>
              <a:rPr lang="en-US" sz="1400" dirty="0" smtClean="0">
                <a:solidFill>
                  <a:schemeClr val="bg1"/>
                </a:solidFill>
              </a:rPr>
              <a:t>Rising, S., Kennedy, H., &amp; Klima, C. (2004). Redesigning prenatal care through CenteringPregnancy. </a:t>
            </a:r>
            <a:r>
              <a:rPr lang="en-US" sz="1400" i="1" dirty="0" smtClean="0">
                <a:solidFill>
                  <a:schemeClr val="bg1"/>
                </a:solidFill>
              </a:rPr>
              <a:t>Journal of Midwifery and Women’s Health, 49</a:t>
            </a:r>
            <a:r>
              <a:rPr lang="en-US" sz="1400" dirty="0" smtClean="0">
                <a:solidFill>
                  <a:schemeClr val="bg1"/>
                </a:solidFill>
              </a:rPr>
              <a:t>, 394–404.</a:t>
            </a:r>
          </a:p>
          <a:p>
            <a:r>
              <a:rPr lang="en-US" sz="1400" dirty="0" smtClean="0">
                <a:solidFill>
                  <a:schemeClr val="bg1"/>
                </a:solidFill>
              </a:rPr>
              <a:t>Rooks, J., Weatherby, N., &amp; Ernst, K.  (1992). The National Birth Center Study: Part III—Intrapartum and immediate postpartum and neonatal complications and transfers, postpartum and neonatal care, outcomes, and client satisfaction . </a:t>
            </a:r>
            <a:r>
              <a:rPr lang="en-US" sz="1400" i="1" dirty="0" smtClean="0">
                <a:solidFill>
                  <a:schemeClr val="bg1"/>
                </a:solidFill>
              </a:rPr>
              <a:t>Journal of Nurse-Midwifery, </a:t>
            </a:r>
            <a:r>
              <a:rPr lang="en-US" sz="1400" dirty="0" smtClean="0">
                <a:solidFill>
                  <a:schemeClr val="bg1"/>
                </a:solidFill>
              </a:rPr>
              <a:t>37 (6), 359-413.</a:t>
            </a:r>
          </a:p>
          <a:p>
            <a:r>
              <a:rPr lang="en-US" sz="1400" dirty="0" smtClean="0">
                <a:solidFill>
                  <a:schemeClr val="bg1"/>
                </a:solidFill>
              </a:rPr>
              <a:t>Sakala, C. &amp; Corry, M. P. (2008). Evidence-based maternity care: What it is and what it can achieve. New York: Milbank Memorial Fund. Available at: http://www.mibankmemorialfund.org/repordeframe. Html.</a:t>
            </a:r>
          </a:p>
          <a:p>
            <a:r>
              <a:rPr lang="en-US" sz="1400" dirty="0" smtClean="0">
                <a:solidFill>
                  <a:schemeClr val="bg1"/>
                </a:solidFill>
              </a:rPr>
              <a:t>Walsh, D. &amp; Downe, S. (2004). Outcomes of free standing, midwifery-led birth centers: a structured review of the evidence.  </a:t>
            </a:r>
            <a:r>
              <a:rPr lang="en-US" sz="1400" i="1" dirty="0" smtClean="0">
                <a:solidFill>
                  <a:schemeClr val="bg1"/>
                </a:solidFill>
              </a:rPr>
              <a:t>Birth</a:t>
            </a:r>
            <a:r>
              <a:rPr lang="en-US" sz="1400" dirty="0" smtClean="0">
                <a:solidFill>
                  <a:schemeClr val="bg1"/>
                </a:solidFill>
              </a:rPr>
              <a:t>, 31(3), 222-229.</a:t>
            </a:r>
          </a:p>
          <a:p>
            <a:r>
              <a:rPr lang="en-US" sz="1400" dirty="0" smtClean="0">
                <a:solidFill>
                  <a:schemeClr val="bg1"/>
                </a:solidFill>
              </a:rPr>
              <a:t>Weigers, T. (2009). The quality of maternity care services as experienced by women in</a:t>
            </a:r>
          </a:p>
          <a:p>
            <a:r>
              <a:rPr lang="en-US" sz="1400" dirty="0" smtClean="0">
                <a:solidFill>
                  <a:schemeClr val="bg1"/>
                </a:solidFill>
              </a:rPr>
              <a:t>the Netherlands. </a:t>
            </a:r>
            <a:r>
              <a:rPr lang="en-US" sz="1400" i="1" dirty="0" smtClean="0">
                <a:solidFill>
                  <a:schemeClr val="bg1"/>
                </a:solidFill>
              </a:rPr>
              <a:t>BMC pregnancy and childbirth</a:t>
            </a:r>
            <a:r>
              <a:rPr lang="en-US" sz="1400" dirty="0" smtClean="0">
                <a:solidFill>
                  <a:schemeClr val="bg1"/>
                </a:solidFill>
              </a:rPr>
              <a:t>, 9(18), doi:10.1186/1471-2393-9-18</a:t>
            </a:r>
          </a:p>
          <a:p>
            <a:endParaRPr lang="en-US" sz="1400" dirty="0" smtClean="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HVBB LOGO main b 2 in copy.jpg"/>
          <p:cNvPicPr>
            <a:picLocks noChangeAspect="1"/>
          </p:cNvPicPr>
          <p:nvPr/>
        </p:nvPicPr>
        <p:blipFill>
          <a:blip r:embed="rId2" cstate="print"/>
          <a:stretch>
            <a:fillRect/>
          </a:stretch>
        </p:blipFill>
        <p:spPr>
          <a:xfrm>
            <a:off x="7772400" y="5105400"/>
            <a:ext cx="1355344" cy="1752600"/>
          </a:xfrm>
          <a:prstGeom prst="rect">
            <a:avLst/>
          </a:prstGeom>
        </p:spPr>
      </p:pic>
      <p:sp>
        <p:nvSpPr>
          <p:cNvPr id="5" name="Title 4"/>
          <p:cNvSpPr>
            <a:spLocks noGrp="1"/>
          </p:cNvSpPr>
          <p:nvPr>
            <p:ph type="title"/>
          </p:nvPr>
        </p:nvSpPr>
        <p:spPr/>
        <p:txBody>
          <a:bodyPr/>
          <a:lstStyle/>
          <a:p>
            <a:r>
              <a:rPr lang="en-US" dirty="0" smtClean="0"/>
              <a:t>Introduction</a:t>
            </a:r>
            <a:endParaRPr lang="en-US" dirty="0"/>
          </a:p>
        </p:txBody>
      </p:sp>
      <p:sp>
        <p:nvSpPr>
          <p:cNvPr id="6" name="Content Placeholder 5"/>
          <p:cNvSpPr>
            <a:spLocks noGrp="1"/>
          </p:cNvSpPr>
          <p:nvPr>
            <p:ph idx="1"/>
          </p:nvPr>
        </p:nvSpPr>
        <p:spPr>
          <a:xfrm>
            <a:off x="457200" y="1295400"/>
            <a:ext cx="8229600" cy="4830763"/>
          </a:xfrm>
        </p:spPr>
        <p:txBody>
          <a:bodyPr>
            <a:normAutofit/>
          </a:bodyPr>
          <a:lstStyle/>
          <a:p>
            <a:r>
              <a:rPr lang="en-US" dirty="0" smtClean="0"/>
              <a:t>In the United States cesarean section rates and induction rates have reached an all-time high at 32% and 22.5% respectively. </a:t>
            </a:r>
          </a:p>
          <a:p>
            <a:r>
              <a:rPr lang="en-US" dirty="0" smtClean="0"/>
              <a:t> New models of care that decrease interventions have value both economically and in terms of morbidity and mortality.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International Statistics</a:t>
            </a:r>
            <a:endParaRPr lang="en-US" dirty="0"/>
          </a:p>
        </p:txBody>
      </p:sp>
      <p:sp>
        <p:nvSpPr>
          <p:cNvPr id="3" name="Content Placeholder 2"/>
          <p:cNvSpPr>
            <a:spLocks noGrp="1"/>
          </p:cNvSpPr>
          <p:nvPr>
            <p:ph idx="1"/>
          </p:nvPr>
        </p:nvSpPr>
        <p:spPr>
          <a:xfrm>
            <a:off x="304800" y="1219200"/>
            <a:ext cx="8229600" cy="5181600"/>
          </a:xfrm>
        </p:spPr>
        <p:txBody>
          <a:bodyPr>
            <a:normAutofit fontScale="55000" lnSpcReduction="20000"/>
          </a:bodyPr>
          <a:lstStyle/>
          <a:p>
            <a:r>
              <a:rPr lang="en-US" sz="5100" dirty="0" smtClean="0"/>
              <a:t>Infant mortality </a:t>
            </a:r>
          </a:p>
          <a:p>
            <a:pPr>
              <a:buNone/>
            </a:pPr>
            <a:r>
              <a:rPr lang="en-US" sz="2600" i="1" dirty="0" smtClean="0"/>
              <a:t>	 The </a:t>
            </a:r>
            <a:r>
              <a:rPr lang="en-US" sz="2600" i="1" dirty="0" smtClean="0">
                <a:hlinkClick r:id="rId3" tooltip="Infant mortality rate"/>
              </a:rPr>
              <a:t>infant mortality rate</a:t>
            </a:r>
            <a:r>
              <a:rPr lang="en-US" sz="2600" i="1" dirty="0" smtClean="0"/>
              <a:t> (IMR) is the number of deaths of infants under one year old per 1,000 live births. This rate is often used as an indicator of the level of health in a country.</a:t>
            </a:r>
          </a:p>
          <a:p>
            <a:pPr>
              <a:buNone/>
            </a:pPr>
            <a:r>
              <a:rPr lang="en-US" sz="2600" dirty="0" smtClean="0"/>
              <a:t>	WHO:    The Netherlands     ranked 19   4.7/1000 births</a:t>
            </a:r>
          </a:p>
          <a:p>
            <a:pPr>
              <a:buNone/>
            </a:pPr>
            <a:r>
              <a:rPr lang="en-US" sz="2600" dirty="0"/>
              <a:t>	</a:t>
            </a:r>
            <a:r>
              <a:rPr lang="en-US" sz="2600" dirty="0" smtClean="0"/>
              <a:t>	   United Kingdom     ranked 22   4.8/1000 births</a:t>
            </a:r>
          </a:p>
          <a:p>
            <a:pPr>
              <a:buNone/>
            </a:pPr>
            <a:r>
              <a:rPr lang="en-US" sz="2600" dirty="0"/>
              <a:t>	</a:t>
            </a:r>
            <a:r>
              <a:rPr lang="en-US" sz="2600" dirty="0" smtClean="0"/>
              <a:t>	   United States          ranked  33  6.3/1000 births</a:t>
            </a:r>
          </a:p>
          <a:p>
            <a:pPr>
              <a:buNone/>
            </a:pPr>
            <a:r>
              <a:rPr lang="en-US" sz="2200" dirty="0"/>
              <a:t>	</a:t>
            </a:r>
            <a:endParaRPr lang="en-US" sz="2200" dirty="0" smtClean="0"/>
          </a:p>
          <a:p>
            <a:r>
              <a:rPr lang="en-US" sz="5100" dirty="0" smtClean="0"/>
              <a:t>C  Section rates </a:t>
            </a:r>
          </a:p>
          <a:p>
            <a:pPr>
              <a:buNone/>
            </a:pPr>
            <a:r>
              <a:rPr lang="en-US" dirty="0"/>
              <a:t>	</a:t>
            </a:r>
            <a:r>
              <a:rPr lang="en-US" sz="2600" dirty="0" smtClean="0"/>
              <a:t>OECD (Organization for economic co-operation and development) Ranked from highest to lowest; </a:t>
            </a:r>
            <a:r>
              <a:rPr lang="en-US" sz="2600" dirty="0"/>
              <a:t> </a:t>
            </a:r>
            <a:r>
              <a:rPr lang="en-US" sz="2600" dirty="0" smtClean="0"/>
              <a:t>16 industrialized nations</a:t>
            </a:r>
          </a:p>
          <a:p>
            <a:pPr>
              <a:buNone/>
            </a:pPr>
            <a:r>
              <a:rPr lang="en-US" sz="2600" dirty="0"/>
              <a:t>	</a:t>
            </a:r>
            <a:r>
              <a:rPr lang="en-US" sz="2600" dirty="0" smtClean="0"/>
              <a:t>	United States #3 (32%)</a:t>
            </a:r>
          </a:p>
          <a:p>
            <a:pPr>
              <a:buNone/>
            </a:pPr>
            <a:r>
              <a:rPr lang="en-US" sz="2600" dirty="0"/>
              <a:t>	</a:t>
            </a:r>
            <a:r>
              <a:rPr lang="en-US" sz="2600" dirty="0" smtClean="0"/>
              <a:t>	United Kingdom # 10 (24%)</a:t>
            </a:r>
          </a:p>
          <a:p>
            <a:pPr>
              <a:buNone/>
            </a:pPr>
            <a:r>
              <a:rPr lang="en-US" sz="2600" dirty="0"/>
              <a:t>	</a:t>
            </a:r>
            <a:r>
              <a:rPr lang="en-US" sz="2600" dirty="0" smtClean="0"/>
              <a:t>	The Netherlands  #16 (12.9)</a:t>
            </a:r>
          </a:p>
          <a:p>
            <a:pPr>
              <a:buNone/>
            </a:pPr>
            <a:r>
              <a:rPr lang="en-US" sz="2600" dirty="0"/>
              <a:t>	</a:t>
            </a:r>
            <a:endParaRPr lang="en-US" sz="2600" dirty="0" smtClean="0"/>
          </a:p>
          <a:p>
            <a:r>
              <a:rPr lang="en-US" sz="5100" dirty="0" smtClean="0"/>
              <a:t>Cost per capita (in US dollars)</a:t>
            </a:r>
          </a:p>
          <a:p>
            <a:pPr>
              <a:buNone/>
            </a:pPr>
            <a:r>
              <a:rPr lang="en-US" dirty="0"/>
              <a:t> </a:t>
            </a:r>
            <a:r>
              <a:rPr lang="en-US" dirty="0" smtClean="0"/>
              <a:t>		</a:t>
            </a:r>
            <a:r>
              <a:rPr lang="en-US" sz="2600" dirty="0" smtClean="0"/>
              <a:t>UK $2,560</a:t>
            </a:r>
          </a:p>
          <a:p>
            <a:pPr>
              <a:buNone/>
            </a:pPr>
            <a:r>
              <a:rPr lang="en-US" sz="2600" dirty="0" smtClean="0"/>
              <a:t>		Netherlands $3,093</a:t>
            </a:r>
          </a:p>
          <a:p>
            <a:pPr>
              <a:buNone/>
            </a:pPr>
            <a:r>
              <a:rPr lang="en-US" sz="2600" dirty="0" smtClean="0"/>
              <a:t>		US  $6,096</a:t>
            </a:r>
          </a:p>
          <a:p>
            <a:pPr>
              <a:buNone/>
            </a:pPr>
            <a:endParaRPr lang="en-US" sz="2600" dirty="0"/>
          </a:p>
        </p:txBody>
      </p:sp>
      <p:pic>
        <p:nvPicPr>
          <p:cNvPr id="4" name="Picture 3" descr="a HVBB LOGO main b 2 in copy.jpg"/>
          <p:cNvPicPr>
            <a:picLocks noChangeAspect="1"/>
          </p:cNvPicPr>
          <p:nvPr/>
        </p:nvPicPr>
        <p:blipFill>
          <a:blip r:embed="rId4" cstate="print"/>
          <a:stretch>
            <a:fillRect/>
          </a:stretch>
        </p:blipFill>
        <p:spPr>
          <a:xfrm>
            <a:off x="7086600" y="4197569"/>
            <a:ext cx="2057400" cy="266043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HVBB LOGO main b 2 in copy.jpg"/>
          <p:cNvPicPr>
            <a:picLocks noChangeAspect="1"/>
          </p:cNvPicPr>
          <p:nvPr/>
        </p:nvPicPr>
        <p:blipFill>
          <a:blip r:embed="rId2" cstate="print"/>
          <a:stretch>
            <a:fillRect/>
          </a:stretch>
        </p:blipFill>
        <p:spPr>
          <a:xfrm>
            <a:off x="7848600" y="5182914"/>
            <a:ext cx="1295400" cy="1675086"/>
          </a:xfrm>
          <a:prstGeom prst="rect">
            <a:avLst/>
          </a:prstGeom>
        </p:spPr>
      </p:pic>
      <p:sp>
        <p:nvSpPr>
          <p:cNvPr id="2" name="Title 1"/>
          <p:cNvSpPr>
            <a:spLocks noGrp="1"/>
          </p:cNvSpPr>
          <p:nvPr>
            <p:ph type="title"/>
          </p:nvPr>
        </p:nvSpPr>
        <p:spPr/>
        <p:txBody>
          <a:bodyPr>
            <a:normAutofit fontScale="90000"/>
          </a:bodyPr>
          <a:lstStyle/>
          <a:p>
            <a:r>
              <a:rPr lang="en-US" dirty="0" smtClean="0"/>
              <a:t>Heart of the Valley Birth Center</a:t>
            </a:r>
            <a:br>
              <a:rPr lang="en-US" dirty="0" smtClean="0"/>
            </a:br>
            <a:r>
              <a:rPr lang="en-US" dirty="0" smtClean="0"/>
              <a:t>The Concept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Proposes a model of maternity care that has four areas of focus:</a:t>
            </a:r>
          </a:p>
          <a:p>
            <a:pPr>
              <a:buNone/>
            </a:pPr>
            <a:r>
              <a:rPr lang="en-US" dirty="0" smtClean="0"/>
              <a:t>	1) Professional midwifery care of low-risk women. </a:t>
            </a:r>
          </a:p>
          <a:p>
            <a:pPr>
              <a:buNone/>
            </a:pPr>
            <a:r>
              <a:rPr lang="en-US" dirty="0" smtClean="0"/>
              <a:t>	2) Enhanced prenatal care utilizing a self care and an education-based model of group prenatal care. </a:t>
            </a:r>
          </a:p>
          <a:p>
            <a:pPr>
              <a:buNone/>
            </a:pPr>
            <a:r>
              <a:rPr lang="en-US" dirty="0" smtClean="0"/>
              <a:t>		- Women supporting women</a:t>
            </a:r>
          </a:p>
          <a:p>
            <a:pPr>
              <a:buNone/>
            </a:pPr>
            <a:r>
              <a:rPr lang="en-US" dirty="0" smtClean="0"/>
              <a:t>	3) Improved access and availability of birthing options including homebirth, out-of-hospital birth center, hospital birth, and coordination of related services. </a:t>
            </a:r>
          </a:p>
          <a:p>
            <a:pPr>
              <a:buNone/>
            </a:pPr>
            <a:r>
              <a:rPr lang="en-US" dirty="0" smtClean="0"/>
              <a:t>	4)  Improved postpartum support and care.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Heart of the Valley Birth Center</a:t>
            </a:r>
            <a:endParaRPr lang="en-US" dirty="0"/>
          </a:p>
        </p:txBody>
      </p:sp>
      <p:sp>
        <p:nvSpPr>
          <p:cNvPr id="3" name="Content Placeholder 2"/>
          <p:cNvSpPr>
            <a:spLocks noGrp="1"/>
          </p:cNvSpPr>
          <p:nvPr>
            <p:ph idx="1"/>
          </p:nvPr>
        </p:nvSpPr>
        <p:spPr>
          <a:xfrm>
            <a:off x="457200" y="1219200"/>
            <a:ext cx="8229600" cy="4906963"/>
          </a:xfrm>
        </p:spPr>
        <p:txBody>
          <a:bodyPr/>
          <a:lstStyle/>
          <a:p>
            <a:endParaRPr lang="en-US" dirty="0" smtClean="0"/>
          </a:p>
          <a:p>
            <a:r>
              <a:rPr lang="en-US" dirty="0" smtClean="0"/>
              <a:t>Based on the Dutch Model of Maternity Care</a:t>
            </a:r>
          </a:p>
          <a:p>
            <a:r>
              <a:rPr lang="en-US" dirty="0" smtClean="0"/>
              <a:t>Adapted to the specific needs of Benton and Linn Counties</a:t>
            </a:r>
          </a:p>
          <a:p>
            <a:r>
              <a:rPr lang="en-US" dirty="0" smtClean="0"/>
              <a:t>A Model of Care promoting self-care and development of community</a:t>
            </a:r>
          </a:p>
          <a:p>
            <a:pPr lvl="1"/>
            <a:r>
              <a:rPr lang="en-US" dirty="0" smtClean="0"/>
              <a:t>Women supporting women</a:t>
            </a:r>
            <a:endParaRPr lang="en-US" dirty="0"/>
          </a:p>
        </p:txBody>
      </p:sp>
      <p:pic>
        <p:nvPicPr>
          <p:cNvPr id="5" name="Picture 4" descr="a HVBB LOGO main b 2 in copy.jpg"/>
          <p:cNvPicPr>
            <a:picLocks noChangeAspect="1"/>
          </p:cNvPicPr>
          <p:nvPr/>
        </p:nvPicPr>
        <p:blipFill>
          <a:blip r:embed="rId2" cstate="print"/>
          <a:stretch>
            <a:fillRect/>
          </a:stretch>
        </p:blipFill>
        <p:spPr>
          <a:xfrm>
            <a:off x="7317232" y="4495800"/>
            <a:ext cx="1826768" cy="23622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HVBB LOGO main b 2 in copy.jpg"/>
          <p:cNvPicPr>
            <a:picLocks noChangeAspect="1"/>
          </p:cNvPicPr>
          <p:nvPr/>
        </p:nvPicPr>
        <p:blipFill>
          <a:blip r:embed="rId2" cstate="print"/>
          <a:stretch>
            <a:fillRect/>
          </a:stretch>
        </p:blipFill>
        <p:spPr>
          <a:xfrm>
            <a:off x="7924800" y="5281448"/>
            <a:ext cx="1219200" cy="1576552"/>
          </a:xfrm>
          <a:prstGeom prst="rect">
            <a:avLst/>
          </a:prstGeom>
        </p:spPr>
      </p:pic>
      <p:sp>
        <p:nvSpPr>
          <p:cNvPr id="2" name="Title 1"/>
          <p:cNvSpPr>
            <a:spLocks noGrp="1"/>
          </p:cNvSpPr>
          <p:nvPr>
            <p:ph type="title"/>
          </p:nvPr>
        </p:nvSpPr>
        <p:spPr/>
        <p:txBody>
          <a:bodyPr/>
          <a:lstStyle/>
          <a:p>
            <a:r>
              <a:rPr lang="en-US" dirty="0" smtClean="0"/>
              <a:t>The Model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 international model of care used in the Netherlands is discussed as an example of a model of care similar to the one proposed. </a:t>
            </a:r>
          </a:p>
          <a:p>
            <a:r>
              <a:rPr lang="en-US" dirty="0" smtClean="0"/>
              <a:t>Midwifery care, physiologic/non-interventive birth has been well documented to improve outcomes.</a:t>
            </a:r>
          </a:p>
          <a:p>
            <a:r>
              <a:rPr lang="en-US" dirty="0" smtClean="0"/>
              <a:t>This presentation is the development of a model of care designed for a specific community, Linn and Benton Counties in Oregon; however it is a model of care that could be adapted to other communities adjusting for their specific needs.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Maternity Care in The Netherlands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Midwives are the primary gatekeepers. </a:t>
            </a:r>
          </a:p>
          <a:p>
            <a:r>
              <a:rPr lang="en-US" dirty="0" smtClean="0"/>
              <a:t>Essentially all women start care with a midwife.  If determined to be higher risk, obstetrical referral is made (women may return to midwifery care)</a:t>
            </a:r>
          </a:p>
          <a:p>
            <a:r>
              <a:rPr lang="en-US" dirty="0" smtClean="0"/>
              <a:t>Very specific risk criteria</a:t>
            </a:r>
          </a:p>
          <a:p>
            <a:r>
              <a:rPr lang="en-US" dirty="0" smtClean="0"/>
              <a:t>Homebirth for healthy women encouraged and supported by National Health Policy</a:t>
            </a:r>
          </a:p>
          <a:p>
            <a:r>
              <a:rPr lang="en-US" dirty="0" smtClean="0"/>
              <a:t>Birth centers and “short term maternity hospitals” available</a:t>
            </a:r>
          </a:p>
          <a:p>
            <a:r>
              <a:rPr lang="en-US" dirty="0" smtClean="0"/>
              <a:t>Location of birth determined when in labor </a:t>
            </a:r>
          </a:p>
          <a:p>
            <a:pPr>
              <a:buNone/>
            </a:pPr>
            <a:r>
              <a:rPr lang="en-US" dirty="0" smtClean="0"/>
              <a:t>    if low-risk</a:t>
            </a:r>
          </a:p>
          <a:p>
            <a:r>
              <a:rPr lang="en-US" dirty="0" smtClean="0"/>
              <a:t>30% home birth rate</a:t>
            </a:r>
          </a:p>
          <a:p>
            <a:endParaRPr lang="en-US" dirty="0"/>
          </a:p>
        </p:txBody>
      </p:sp>
      <p:pic>
        <p:nvPicPr>
          <p:cNvPr id="4" name="Picture 3" descr="a HVBB LOGO main b 2 in copy.jpg"/>
          <p:cNvPicPr>
            <a:picLocks noChangeAspect="1"/>
          </p:cNvPicPr>
          <p:nvPr/>
        </p:nvPicPr>
        <p:blipFill>
          <a:blip r:embed="rId2" cstate="print"/>
          <a:stretch>
            <a:fillRect/>
          </a:stretch>
        </p:blipFill>
        <p:spPr>
          <a:xfrm>
            <a:off x="7696200" y="4979275"/>
            <a:ext cx="1447800" cy="187215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HVBB LOGO main b 2 in copy.jpg"/>
          <p:cNvPicPr>
            <a:picLocks noChangeAspect="1"/>
          </p:cNvPicPr>
          <p:nvPr/>
        </p:nvPicPr>
        <p:blipFill>
          <a:blip r:embed="rId2" cstate="print"/>
          <a:stretch>
            <a:fillRect/>
          </a:stretch>
        </p:blipFill>
        <p:spPr>
          <a:xfrm>
            <a:off x="7391400" y="4591706"/>
            <a:ext cx="1752600" cy="2266294"/>
          </a:xfrm>
          <a:prstGeom prst="rect">
            <a:avLst/>
          </a:prstGeom>
        </p:spPr>
      </p:pic>
      <p:sp>
        <p:nvSpPr>
          <p:cNvPr id="2" name="Title 1"/>
          <p:cNvSpPr>
            <a:spLocks noGrp="1"/>
          </p:cNvSpPr>
          <p:nvPr>
            <p:ph type="title"/>
          </p:nvPr>
        </p:nvSpPr>
        <p:spPr/>
        <p:txBody>
          <a:bodyPr>
            <a:normAutofit fontScale="90000"/>
          </a:bodyPr>
          <a:lstStyle/>
          <a:p>
            <a:r>
              <a:rPr lang="en-US" dirty="0" smtClean="0"/>
              <a:t>Why so much home birth in The Netherlands?</a:t>
            </a:r>
            <a:endParaRPr lang="en-US" dirty="0"/>
          </a:p>
        </p:txBody>
      </p:sp>
      <p:sp>
        <p:nvSpPr>
          <p:cNvPr id="3" name="Content Placeholder 2"/>
          <p:cNvSpPr>
            <a:spLocks noGrp="1"/>
          </p:cNvSpPr>
          <p:nvPr>
            <p:ph idx="1"/>
          </p:nvPr>
        </p:nvSpPr>
        <p:spPr/>
        <p:txBody>
          <a:bodyPr/>
          <a:lstStyle/>
          <a:p>
            <a:r>
              <a:rPr lang="en-US" dirty="0" smtClean="0"/>
              <a:t>General belief in the importance of birth as a natural, family event</a:t>
            </a:r>
          </a:p>
          <a:p>
            <a:r>
              <a:rPr lang="en-US" dirty="0" smtClean="0"/>
              <a:t>Governmental policy supporting the independence and value of midwives</a:t>
            </a:r>
          </a:p>
          <a:p>
            <a:r>
              <a:rPr lang="en-US" dirty="0" smtClean="0"/>
              <a:t>General acceptance of the belief that intervention encourages intervention</a:t>
            </a:r>
          </a:p>
          <a:p>
            <a:r>
              <a:rPr lang="en-US" dirty="0" smtClean="0"/>
              <a:t>Economics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ainbow">
  <a:themeElements>
    <a:clrScheme name="Custom 3">
      <a:dk1>
        <a:srgbClr val="002060"/>
      </a:dk1>
      <a:lt1>
        <a:srgbClr val="002060"/>
      </a:lt1>
      <a:dk2>
        <a:srgbClr val="002060"/>
      </a:dk2>
      <a:lt2>
        <a:srgbClr val="002060"/>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rainbow</Template>
  <TotalTime>667</TotalTime>
  <Words>1202</Words>
  <Application>Microsoft Office PowerPoint</Application>
  <PresentationFormat>On-screen Show (4:3)</PresentationFormat>
  <Paragraphs>137</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rainbow</vt:lpstr>
      <vt:lpstr>The Birth Center:  A Women’s Health Care Concept  Presented by Susan Wegelt Heinz, DNP, CNM</vt:lpstr>
      <vt:lpstr>Why Do We Need a New System of Care ?</vt:lpstr>
      <vt:lpstr>Introduction</vt:lpstr>
      <vt:lpstr>International Statistics</vt:lpstr>
      <vt:lpstr>Heart of the Valley Birth Center The Concept</vt:lpstr>
      <vt:lpstr>Heart of the Valley Birth Center</vt:lpstr>
      <vt:lpstr>The Model</vt:lpstr>
      <vt:lpstr>Maternity Care in The Netherlands</vt:lpstr>
      <vt:lpstr>Why so much home birth in The Netherlands?</vt:lpstr>
      <vt:lpstr>Two unique parts of The Netherland Model of Maternity Care</vt:lpstr>
      <vt:lpstr> Our Specific Model: Heart of the Valley Birth Center A community health and wellness Center for Women, Birth and Beyond </vt:lpstr>
      <vt:lpstr>Mission</vt:lpstr>
      <vt:lpstr>An Optimal Birth</vt:lpstr>
      <vt:lpstr>Meeting the Needs of Linn And Benton County</vt:lpstr>
      <vt:lpstr>Linn and Benton County Statistics</vt:lpstr>
      <vt:lpstr>Where are we now??</vt:lpstr>
      <vt:lpstr>Evaluation</vt:lpstr>
      <vt:lpstr>Slide 18</vt:lpstr>
      <vt:lpstr>A Final Thought</vt:lpstr>
      <vt:lpstr>References</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Birth Center –  A concept of Women’s Health Care</dc:title>
  <dc:creator>Susan</dc:creator>
  <cp:lastModifiedBy>Susan</cp:lastModifiedBy>
  <cp:revision>26</cp:revision>
  <dcterms:created xsi:type="dcterms:W3CDTF">2011-10-07T23:41:40Z</dcterms:created>
  <dcterms:modified xsi:type="dcterms:W3CDTF">2011-11-18T05:27:45Z</dcterms:modified>
</cp:coreProperties>
</file>